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4" r:id="rId4"/>
    <p:sldId id="272" r:id="rId5"/>
    <p:sldId id="265" r:id="rId6"/>
    <p:sldId id="273" r:id="rId7"/>
    <p:sldId id="27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21" autoAdjust="0"/>
  </p:normalViewPr>
  <p:slideViewPr>
    <p:cSldViewPr>
      <p:cViewPr varScale="1">
        <p:scale>
          <a:sx n="76" d="100"/>
          <a:sy n="76" d="100"/>
        </p:scale>
        <p:origin x="-26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CFE7F49-C907-4EA5-88F7-98FB8D2C2AED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5F041A0-4EE1-4CF0-A474-74405109280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63BBC95-6DB6-4644-838A-3525CF253D0D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3EC800F-394C-4F84-95BC-2214D7E2FE6E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2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3</a:t>
            </a:fld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5</a:t>
            </a:fld>
            <a:endParaRPr lang="en-C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6</a:t>
            </a:fld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BE2C0-1556-41D4-8D83-7B584FEF0CEC}" type="slidenum">
              <a:rPr lang="en-CA" smtClean="0"/>
              <a:pPr/>
              <a:t>7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98141-A4AF-4D15-A5DB-859DB3656F12}" type="datetimeFigureOut">
              <a:rPr lang="en-CA" smtClean="0"/>
              <a:pPr/>
              <a:t>10/11/2014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8C875-B03D-4534-9D1F-C0E4BDFFC0A9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36638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endParaRPr lang="en-US" sz="3200" b="1" dirty="0" smtClean="0">
              <a:solidFill>
                <a:schemeClr val="bg1"/>
              </a:solidFill>
              <a:latin typeface="Univers Condensed" pitchFamily="34" charset="0"/>
            </a:endParaRP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6350" lvl="2" indent="-361950">
              <a:lnSpc>
                <a:spcPct val="150000"/>
              </a:lnSpc>
              <a:buFont typeface="Wingdings" pitchFamily="2" charset="2"/>
              <a:buChar char="q"/>
            </a:pPr>
            <a:endParaRPr lang="en-CA" sz="2400" dirty="0" smtClean="0">
              <a:solidFill>
                <a:srgbClr val="002060"/>
              </a:solidFill>
            </a:endParaRPr>
          </a:p>
          <a:p>
            <a:endParaRPr lang="en-CA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1484784"/>
            <a:ext cx="892899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Hiring Newcomers with Disabilities:</a:t>
            </a:r>
          </a:p>
          <a:p>
            <a:pPr algn="ctr"/>
            <a:r>
              <a:rPr lang="en-CA" sz="3200" b="1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Human Rights for the Common Good</a:t>
            </a:r>
          </a:p>
          <a:p>
            <a:endParaRPr lang="en-CA" sz="3200" b="1" dirty="0" smtClean="0">
              <a:solidFill>
                <a:srgbClr val="093678"/>
              </a:solidFill>
              <a:latin typeface="Arial Narrow" pitchFamily="34" charset="0"/>
              <a:cs typeface="Andalus" pitchFamily="18" charset="-78"/>
            </a:endParaRPr>
          </a:p>
          <a:p>
            <a:endParaRPr lang="en-CA" sz="3200" b="1" dirty="0" smtClean="0">
              <a:solidFill>
                <a:srgbClr val="093678"/>
              </a:solidFill>
              <a:latin typeface="Arial Narrow" pitchFamily="34" charset="0"/>
              <a:cs typeface="Andalus" pitchFamily="18" charset="-78"/>
            </a:endParaRPr>
          </a:p>
          <a:p>
            <a:endParaRPr lang="en-CA" sz="3200" b="1" dirty="0" smtClean="0">
              <a:solidFill>
                <a:srgbClr val="093678"/>
              </a:solidFill>
              <a:latin typeface="Arial Narrow" pitchFamily="34" charset="0"/>
              <a:cs typeface="Andalus" pitchFamily="18" charset="-78"/>
            </a:endParaRPr>
          </a:p>
          <a:p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  OCASI </a:t>
            </a:r>
          </a:p>
          <a:p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  November 11, 2014</a:t>
            </a:r>
          </a:p>
          <a:p>
            <a:endParaRPr lang="en-CA" dirty="0" smtClean="0">
              <a:solidFill>
                <a:srgbClr val="093678"/>
              </a:solidFill>
              <a:latin typeface="Arial Narrow" pitchFamily="34" charset="0"/>
              <a:cs typeface="Andalus" pitchFamily="18" charset="-78"/>
            </a:endParaRPr>
          </a:p>
          <a:p>
            <a:endParaRPr lang="en-CA" dirty="0" smtClean="0">
              <a:solidFill>
                <a:srgbClr val="093678"/>
              </a:solidFill>
              <a:latin typeface="Arial Narrow" pitchFamily="34" charset="0"/>
              <a:cs typeface="Andalus" pitchFamily="18" charset="-78"/>
            </a:endParaRPr>
          </a:p>
          <a:p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  </a:t>
            </a:r>
            <a:r>
              <a:rPr lang="en-CA" dirty="0" err="1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Domenico</a:t>
            </a:r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Calla</a:t>
            </a:r>
          </a:p>
          <a:p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  Human Rights Consultant</a:t>
            </a:r>
          </a:p>
          <a:p>
            <a:r>
              <a:rPr lang="en-CA" dirty="0" smtClean="0">
                <a:solidFill>
                  <a:srgbClr val="093678"/>
                </a:solidFill>
                <a:latin typeface="Arial Narrow" pitchFamily="34" charset="0"/>
                <a:cs typeface="Andalus" pitchFamily="18" charset="-78"/>
              </a:rPr>
              <a:t>   Toronto Public Health</a:t>
            </a:r>
            <a:endParaRPr lang="en-CA" dirty="0" smtClean="0">
              <a:solidFill>
                <a:srgbClr val="093678"/>
              </a:solidFill>
              <a:latin typeface="Univers Condensed"/>
            </a:endParaRPr>
          </a:p>
          <a:p>
            <a:endParaRPr lang="en-CA" sz="3200" dirty="0">
              <a:solidFill>
                <a:srgbClr val="093678"/>
              </a:solidFill>
              <a:latin typeface="Univers Condensed"/>
            </a:endParaRPr>
          </a:p>
        </p:txBody>
      </p:sp>
      <p:pic>
        <p:nvPicPr>
          <p:cNvPr id="26626" name="Picture 2" descr="http://www.teara.govt.nz/files/34465-pc.jpg"/>
          <p:cNvPicPr>
            <a:picLocks noChangeAspect="1" noChangeArrowheads="1"/>
          </p:cNvPicPr>
          <p:nvPr/>
        </p:nvPicPr>
        <p:blipFill>
          <a:blip r:embed="rId4" cstate="print"/>
          <a:srcRect t="14338" b="43952"/>
          <a:stretch>
            <a:fillRect/>
          </a:stretch>
        </p:blipFill>
        <p:spPr bwMode="auto">
          <a:xfrm>
            <a:off x="3707904" y="3356992"/>
            <a:ext cx="4788024" cy="28251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36638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Poverty Diminishes Human Dignity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1541105"/>
            <a:ext cx="83529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25% </a:t>
            </a:r>
            <a:r>
              <a:rPr lang="en-CA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Ontarians with disabilities are unemployed. If </a:t>
            </a:r>
            <a:r>
              <a:rPr lang="en-CA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who </a:t>
            </a:r>
            <a:r>
              <a:rPr lang="en-CA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have given up looking for work are </a:t>
            </a: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included it rises </a:t>
            </a:r>
            <a:r>
              <a:rPr lang="en-CA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75% </a:t>
            </a:r>
            <a:r>
              <a:rPr lang="en-C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(Toronto Star, 2014)</a:t>
            </a:r>
          </a:p>
          <a:p>
            <a:pPr marL="360363" indent="-360363">
              <a:buFont typeface="Arial" pitchFamily="34" charset="0"/>
              <a:buChar char="•"/>
            </a:pPr>
            <a:endParaRPr lang="en-CA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unemployment rate for newcomers in Toronto is more than double that of Canadian-born people: 19% compared to 9% </a:t>
            </a:r>
            <a:r>
              <a:rPr lang="en-C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(United Way, 2013)</a:t>
            </a:r>
          </a:p>
          <a:p>
            <a:pPr marL="360363" indent="-360363">
              <a:buFont typeface="Arial" pitchFamily="34" charset="0"/>
              <a:buChar char="•"/>
            </a:pPr>
            <a:endParaRPr lang="en-CA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lvl="0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Employment is a key social determinant of health</a:t>
            </a:r>
          </a:p>
          <a:p>
            <a:pPr marL="360363" lvl="0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lvl="0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Poverty has individual and social consequences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36638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Diversity Strengthens Us All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6350" lvl="2" indent="-361950">
              <a:lnSpc>
                <a:spcPct val="150000"/>
              </a:lnSpc>
              <a:buFont typeface="Wingdings" pitchFamily="2" charset="2"/>
              <a:buChar char="q"/>
            </a:pPr>
            <a:endParaRPr lang="en-CA" sz="2400" dirty="0" smtClean="0">
              <a:solidFill>
                <a:srgbClr val="002060"/>
              </a:solidFill>
            </a:endParaRPr>
          </a:p>
          <a:p>
            <a:endParaRPr lang="en-CA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268760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0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Newcomers with disabilities bring vital community knowledge and connections which expand an organization’s cultural competence and reach</a:t>
            </a:r>
          </a:p>
          <a:p>
            <a:pPr marL="360363" lvl="0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Organizations benefit from their diversity, linguistic skills, lived experience and strong educational attainment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Diversity of thought  promotes creativity and effective decision making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http://www1.toronto.ca/city_of_toronto/city_clerks/protocol/files/images/diversit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1247" y="4941168"/>
            <a:ext cx="6419105" cy="15869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36638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Revealing and Reducing “Invisible Barriers”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6350" lvl="2" indent="-361950">
              <a:lnSpc>
                <a:spcPct val="150000"/>
              </a:lnSpc>
              <a:buFont typeface="Wingdings" pitchFamily="2" charset="2"/>
              <a:buChar char="q"/>
            </a:pPr>
            <a:endParaRPr lang="en-CA" sz="2400" dirty="0" smtClean="0">
              <a:solidFill>
                <a:srgbClr val="002060"/>
              </a:solidFill>
            </a:endParaRPr>
          </a:p>
          <a:p>
            <a:endParaRPr lang="en-CA" sz="2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947604"/>
            <a:ext cx="51125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Newcomers with disabilities are strategic partners in creating barrier-free organizations</a:t>
            </a:r>
          </a:p>
          <a:p>
            <a:pPr marL="361950" indent="-361950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They help uncover previously unnoticed accessibility issues</a:t>
            </a:r>
          </a:p>
          <a:p>
            <a:pPr marL="361950" indent="-361950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No amount of training can buy this level of insight  </a:t>
            </a:r>
          </a:p>
        </p:txBody>
      </p:sp>
      <p:pic>
        <p:nvPicPr>
          <p:cNvPr id="41986" name="Picture 2" descr="http://www.jonnyogoesvegan.com/resources/Break_through_w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764125"/>
            <a:ext cx="3168352" cy="42335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46440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Reducing Implicit Biases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6350" lvl="2" indent="-361950">
              <a:lnSpc>
                <a:spcPct val="150000"/>
              </a:lnSpc>
              <a:buFont typeface="Wingdings" pitchFamily="2" charset="2"/>
              <a:buChar char="q"/>
            </a:pPr>
            <a:endParaRPr lang="en-CA" sz="2400" dirty="0" smtClean="0">
              <a:solidFill>
                <a:srgbClr val="002060"/>
              </a:solidFill>
            </a:endParaRPr>
          </a:p>
          <a:p>
            <a:endParaRPr lang="en-CA" sz="28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1700808"/>
            <a:ext cx="45365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Low representation/invisibility in the workforce reinforces biases about newcomers with disabilities as unproductive drains on the Canadian system</a:t>
            </a:r>
          </a:p>
          <a:p>
            <a:pPr marL="271463" indent="-2714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1463" indent="-2714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Integration and exposure help challenge biases and stereotypes</a:t>
            </a: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 l="21651" t="15449" r="21650" b="3489"/>
          <a:stretch>
            <a:fillRect/>
          </a:stretch>
        </p:blipFill>
        <p:spPr bwMode="auto">
          <a:xfrm>
            <a:off x="128752" y="1700808"/>
            <a:ext cx="415521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36638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Strengthening the Bottom Line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3716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6350" lvl="2" indent="-361950">
              <a:lnSpc>
                <a:spcPct val="150000"/>
              </a:lnSpc>
              <a:buFont typeface="Wingdings" pitchFamily="2" charset="2"/>
              <a:buChar char="q"/>
            </a:pPr>
            <a:endParaRPr lang="en-CA" sz="2400" dirty="0" smtClean="0">
              <a:solidFill>
                <a:srgbClr val="002060"/>
              </a:solidFill>
            </a:endParaRPr>
          </a:p>
          <a:p>
            <a:endParaRPr lang="en-CA" sz="28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1701963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Staff retention is 72% higher among people with disabilities </a:t>
            </a:r>
            <a:r>
              <a:rPr lang="en-C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(Deloitte, 2010)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86% of staff with disabilities have attendance rates which are at par with or better than non-disabled employees </a:t>
            </a:r>
            <a:r>
              <a:rPr lang="en-C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(Deloitte, 2010)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Employees with disabilities have higher rates of workplace safety </a:t>
            </a:r>
            <a:r>
              <a:rPr lang="en-CA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(U.S. Job Accommodation Network, 2013)</a:t>
            </a:r>
          </a:p>
          <a:p>
            <a:pPr marL="360363" indent="-360363">
              <a:buFont typeface="Arial" pitchFamily="34" charset="0"/>
              <a:buChar char="•"/>
            </a:pPr>
            <a:endParaRPr lang="en-CA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/>
            <a:endParaRPr lang="en-CA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046440"/>
          </a:xfrm>
          <a:solidFill>
            <a:srgbClr val="093678"/>
          </a:solidFill>
        </p:spPr>
        <p:txBody>
          <a:bodyPr tIns="228600" bIns="320040" anchor="t">
            <a:spAutoFit/>
          </a:bodyPr>
          <a:lstStyle/>
          <a:p>
            <a:pPr marL="1828800" algn="l" eaLnBrk="1" hangingPunct="1"/>
            <a:r>
              <a:rPr lang="en-US" sz="3200" b="1" dirty="0" smtClean="0">
                <a:solidFill>
                  <a:schemeClr val="bg1"/>
                </a:solidFill>
                <a:latin typeface="Arial Narrow" pitchFamily="34" charset="0"/>
              </a:rPr>
              <a:t>Take Home Messages</a:t>
            </a:r>
          </a:p>
        </p:txBody>
      </p:sp>
      <p:pic>
        <p:nvPicPr>
          <p:cNvPr id="3075" name="Picture 6" descr="TPHLogoStacked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11430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Line 7"/>
          <p:cNvSpPr>
            <a:spLocks noChangeShapeType="1"/>
          </p:cNvSpPr>
          <p:nvPr/>
        </p:nvSpPr>
        <p:spPr bwMode="auto">
          <a:xfrm flipH="1">
            <a:off x="1676400" y="195263"/>
            <a:ext cx="3175" cy="642937"/>
          </a:xfrm>
          <a:prstGeom prst="line">
            <a:avLst/>
          </a:prstGeom>
          <a:noFill/>
          <a:ln w="9525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1731580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Employers need to be one of our key partners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363" indent="-360363">
              <a:buFont typeface="Arial" pitchFamily="34" charset="0"/>
              <a:buChar char="•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The human rights argument needs to be translated into “business language”:</a:t>
            </a:r>
          </a:p>
          <a:p>
            <a:pPr marL="360363" indent="-360363">
              <a:buFont typeface="Arial" pitchFamily="34" charset="0"/>
              <a:buChar char="•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817563" lvl="1" indent="-360363">
              <a:buFont typeface="Wingdings" pitchFamily="2" charset="2"/>
              <a:buChar char="§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Not just poor people are impacted by poverty</a:t>
            </a:r>
          </a:p>
          <a:p>
            <a:pPr marL="360363" indent="-360363">
              <a:buFont typeface="Wingdings" pitchFamily="2" charset="2"/>
              <a:buChar char="§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817563" lvl="1" indent="-360363">
              <a:buFont typeface="Wingdings" pitchFamily="2" charset="2"/>
              <a:buChar char="§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Newcomers with disabilities are assets, not liabilities</a:t>
            </a:r>
          </a:p>
          <a:p>
            <a:pPr marL="360363" indent="-360363">
              <a:buFont typeface="Wingdings" pitchFamily="2" charset="2"/>
              <a:buChar char="§"/>
            </a:pPr>
            <a:endParaRPr lang="en-CA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817563" lvl="1" indent="-360363">
              <a:buFont typeface="Wingdings" pitchFamily="2" charset="2"/>
              <a:buChar char="§"/>
            </a:pPr>
            <a:r>
              <a:rPr lang="en-CA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Diverse workplaces are successful ones</a:t>
            </a:r>
            <a:endParaRPr lang="en-CA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3613</TotalTime>
  <Words>328</Words>
  <Application>Microsoft Office PowerPoint</Application>
  <PresentationFormat>On-screen Show (4:3)</PresentationFormat>
  <Paragraphs>63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Poverty Diminishes Human Dignity</vt:lpstr>
      <vt:lpstr>Diversity Strengthens Us All</vt:lpstr>
      <vt:lpstr>Revealing and Reducing “Invisible Barriers”</vt:lpstr>
      <vt:lpstr>Reducing Implicit Biases</vt:lpstr>
      <vt:lpstr>Strengthening the Bottom Line</vt:lpstr>
      <vt:lpstr>Take Home Messages</vt:lpstr>
    </vt:vector>
  </TitlesOfParts>
  <Company>City of Toronto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dcalla</dc:creator>
  <cp:lastModifiedBy>dcalla</cp:lastModifiedBy>
  <cp:revision>131</cp:revision>
  <dcterms:created xsi:type="dcterms:W3CDTF">2014-11-02T20:44:05Z</dcterms:created>
  <dcterms:modified xsi:type="dcterms:W3CDTF">2014-11-10T21:29:35Z</dcterms:modified>
</cp:coreProperties>
</file>